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74" r:id="rId8"/>
    <p:sldId id="268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6" r:id="rId17"/>
    <p:sldId id="277" r:id="rId18"/>
    <p:sldId id="278" r:id="rId19"/>
    <p:sldId id="275" r:id="rId20"/>
    <p:sldId id="270" r:id="rId21"/>
    <p:sldId id="271" r:id="rId22"/>
    <p:sldId id="272" r:id="rId23"/>
    <p:sldId id="279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7" autoAdjust="0"/>
    <p:restoredTop sz="94660"/>
  </p:normalViewPr>
  <p:slideViewPr>
    <p:cSldViewPr>
      <p:cViewPr varScale="1">
        <p:scale>
          <a:sx n="76" d="100"/>
          <a:sy n="76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8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53B1-A367-4093-AC87-89E23FB7492E}" type="datetimeFigureOut">
              <a:rPr lang="en-US" smtClean="0"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B63B-8DFE-4A9D-953E-2C5059C63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9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6.jpe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5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4.png"/><Relationship Id="rId5" Type="http://schemas.openxmlformats.org/officeDocument/2006/relationships/tags" Target="../tags/tag82.xml"/><Relationship Id="rId10" Type="http://schemas.openxmlformats.org/officeDocument/2006/relationships/image" Target="../media/image3.jpeg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dirty="0" smtClean="0"/>
              <a:t>On the 2012 Drought </a:t>
            </a:r>
            <a:br>
              <a:rPr lang="en-US" dirty="0" smtClean="0"/>
            </a:br>
            <a:r>
              <a:rPr lang="en-US" dirty="0" smtClean="0"/>
              <a:t>and other items of interest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Daryl Herzmann</a:t>
            </a:r>
          </a:p>
          <a:p>
            <a:r>
              <a:rPr lang="en-US" dirty="0" smtClean="0"/>
              <a:t>Assistant Scientist, ISU Agronomy</a:t>
            </a:r>
          </a:p>
          <a:p>
            <a:r>
              <a:rPr lang="en-US" dirty="0" smtClean="0"/>
              <a:t>akrherz@iastate.edu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600"/>
            <a:ext cx="2143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3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2012 Corn Yield By County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257"/>
            <a:ext cx="9144000" cy="4049486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5715000" y="5453743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USDA NASS </a:t>
            </a:r>
            <a:r>
              <a:rPr lang="en-US" dirty="0" err="1" smtClean="0"/>
              <a:t>Quickstats</a:t>
            </a:r>
            <a:endParaRPr lang="en-US" dirty="0"/>
          </a:p>
        </p:txBody>
      </p:sp>
      <p:sp>
        <p:nvSpPr>
          <p:cNvPr id="5" name="Oval 4"/>
          <p:cNvSpPr/>
          <p:nvPr>
            <p:custDataLst>
              <p:tags r:id="rId5"/>
            </p:custDataLst>
          </p:nvPr>
        </p:nvSpPr>
        <p:spPr>
          <a:xfrm>
            <a:off x="1868466" y="3046434"/>
            <a:ext cx="685800" cy="7239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>
            <p:custDataLst>
              <p:tags r:id="rId6"/>
            </p:custDataLst>
          </p:nvPr>
        </p:nvSpPr>
        <p:spPr>
          <a:xfrm>
            <a:off x="3733800" y="2971278"/>
            <a:ext cx="685800" cy="7239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>
            <p:custDataLst>
              <p:tags r:id="rId7"/>
            </p:custDataLst>
          </p:nvPr>
        </p:nvSpPr>
        <p:spPr>
          <a:xfrm>
            <a:off x="5372100" y="2971278"/>
            <a:ext cx="685800" cy="7239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40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Billion Dollar Rainfall?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143000"/>
            <a:ext cx="7213600" cy="5410200"/>
          </a:xfrm>
          <a:prstGeom prst="rect">
            <a:avLst/>
          </a:prstGeom>
        </p:spPr>
      </p:pic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2895600" y="3848100"/>
            <a:ext cx="685800" cy="7239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>
            <p:custDataLst>
              <p:tags r:id="rId5"/>
            </p:custDataLst>
          </p:nvPr>
        </p:nvSpPr>
        <p:spPr>
          <a:xfrm>
            <a:off x="5181600" y="3303740"/>
            <a:ext cx="685800" cy="7239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>
            <p:custDataLst>
              <p:tags r:id="rId6"/>
            </p:custDataLst>
          </p:nvPr>
        </p:nvSpPr>
        <p:spPr>
          <a:xfrm>
            <a:off x="7162800" y="3276600"/>
            <a:ext cx="685800" cy="7239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0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Carroll County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Tama County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1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Jackson County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95250"/>
            <a:ext cx="8143875" cy="666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8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726" y="2466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lack of rain was not the only problem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7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95250"/>
            <a:ext cx="6191250" cy="666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8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76200"/>
            <a:ext cx="5166360" cy="6680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5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0presentations\2012drought\images\2012-JJA-100°Days-2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79223" cy="6629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like what you see?</a:t>
            </a:r>
            <a:br>
              <a:rPr lang="en-US" dirty="0" smtClean="0"/>
            </a:br>
            <a:r>
              <a:rPr lang="en-US" dirty="0" smtClean="0"/>
              <a:t>Do what this guy did!</a:t>
            </a:r>
            <a:endParaRPr lang="en-US" dirty="0"/>
          </a:p>
        </p:txBody>
      </p:sp>
      <p:pic>
        <p:nvPicPr>
          <p:cNvPr id="4" name="Content Placeholder 3" descr="090909_wilson_getty_350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196306"/>
            <a:ext cx="5943600" cy="3333750"/>
          </a:xfr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553199" y="5650468"/>
            <a:ext cx="103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Getty/AP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5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2012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Spring soil moisture reserves were a huge help for those locations that got late July / early August rainfall</a:t>
            </a:r>
          </a:p>
          <a:p>
            <a:r>
              <a:rPr lang="en-US" dirty="0" smtClean="0"/>
              <a:t>2012 was not a failure in Iowa due to some limited and very timely rainfalls (Jul 25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Ridiculously hot March and mid April hard freeze </a:t>
            </a:r>
            <a:r>
              <a:rPr lang="en-US" dirty="0" smtClean="0"/>
              <a:t>were </a:t>
            </a:r>
            <a:r>
              <a:rPr lang="en-US" dirty="0" smtClean="0"/>
              <a:t>somewhat forgotten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7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988657" cy="61737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7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My Thoughts on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Winter precipitation / snowfall is not as important as media makes it to be.</a:t>
            </a:r>
          </a:p>
          <a:p>
            <a:pPr lvl="1"/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Sublimation, evaporation</a:t>
            </a:r>
          </a:p>
          <a:p>
            <a:pPr lvl="1"/>
            <a:r>
              <a:rPr lang="en-US" dirty="0" smtClean="0"/>
              <a:t>Just not enough of it</a:t>
            </a:r>
          </a:p>
          <a:p>
            <a:r>
              <a:rPr lang="en-US" dirty="0" smtClean="0"/>
              <a:t>March, April, May are way more important</a:t>
            </a:r>
          </a:p>
          <a:p>
            <a:r>
              <a:rPr lang="en-US" dirty="0" smtClean="0"/>
              <a:t>Current soil moisture is a critical concern, we need to replenish before growing season (10+ inches of rain). Much different today than 2012.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5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ISMMS001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Time for Questions?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3581400"/>
            <a:ext cx="62566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Daryl </a:t>
            </a:r>
            <a:r>
              <a:rPr lang="en-US" sz="3200" dirty="0" smtClean="0">
                <a:latin typeface="Times New Roman" pitchFamily="18" charset="0"/>
              </a:rPr>
              <a:t>Herzmann</a:t>
            </a:r>
          </a:p>
          <a:p>
            <a:r>
              <a:rPr lang="en-US" sz="3200" dirty="0" smtClean="0">
                <a:latin typeface="Times New Roman" pitchFamily="18" charset="0"/>
              </a:rPr>
              <a:t>http://mesonet.agron.iastate.edu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</a:rPr>
              <a:t>515.294.5978</a:t>
            </a:r>
          </a:p>
          <a:p>
            <a:r>
              <a:rPr lang="en-US" sz="3200" dirty="0">
                <a:latin typeface="Times New Roman" pitchFamily="18" charset="0"/>
              </a:rPr>
              <a:t>akrherz@iastate.edu</a:t>
            </a:r>
          </a:p>
        </p:txBody>
      </p:sp>
      <p:pic>
        <p:nvPicPr>
          <p:cNvPr id="6" name="Picture 6" descr="tuxmexica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1828800"/>
            <a:ext cx="3505200" cy="4114800"/>
          </a:xfrm>
          <a:prstGeom prst="rect">
            <a:avLst/>
          </a:prstGeom>
          <a:noFill/>
          <a:ln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a Drought?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American Meteorological Society</a:t>
            </a:r>
          </a:p>
          <a:p>
            <a:pPr lvl="1"/>
            <a:r>
              <a:rPr lang="en-US" dirty="0" smtClean="0"/>
              <a:t>Drought is a </a:t>
            </a:r>
            <a:r>
              <a:rPr lang="en-US" dirty="0" smtClean="0">
                <a:solidFill>
                  <a:srgbClr val="FF0000"/>
                </a:solidFill>
              </a:rPr>
              <a:t>relative term</a:t>
            </a:r>
            <a:r>
              <a:rPr lang="en-US" dirty="0" smtClean="0"/>
              <a:t>, therefore any discussion in terms of precipitation deficit must refer to the particular </a:t>
            </a:r>
            <a:r>
              <a:rPr lang="en-US" dirty="0" smtClean="0">
                <a:solidFill>
                  <a:srgbClr val="FF0000"/>
                </a:solidFill>
              </a:rPr>
              <a:t>precipitation-related activity </a:t>
            </a:r>
            <a:r>
              <a:rPr lang="en-US" dirty="0" smtClean="0"/>
              <a:t>that is under discussion.</a:t>
            </a:r>
          </a:p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Drought is an </a:t>
            </a:r>
            <a:r>
              <a:rPr lang="en-US" dirty="0" smtClean="0">
                <a:solidFill>
                  <a:srgbClr val="FF0000"/>
                </a:solidFill>
              </a:rPr>
              <a:t>extended period </a:t>
            </a:r>
            <a:r>
              <a:rPr lang="en-US" dirty="0" smtClean="0"/>
              <a:t>of months or years when a region notes a </a:t>
            </a:r>
            <a:r>
              <a:rPr lang="en-US" dirty="0" smtClean="0">
                <a:solidFill>
                  <a:srgbClr val="FF0000"/>
                </a:solidFill>
              </a:rPr>
              <a:t>deficiency in its water supply </a:t>
            </a:r>
            <a:r>
              <a:rPr lang="en-US" dirty="0" smtClean="0"/>
              <a:t>whether surface or underground water.</a:t>
            </a:r>
          </a:p>
          <a:p>
            <a:r>
              <a:rPr lang="en-US" dirty="0" smtClean="0"/>
              <a:t>National Drought Mitigation Center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No single operational definition of drought works in all </a:t>
            </a:r>
            <a:r>
              <a:rPr lang="en-US" b="1" dirty="0" smtClean="0">
                <a:solidFill>
                  <a:schemeClr val="tx2"/>
                </a:solidFill>
              </a:rPr>
              <a:t>circumstances</a:t>
            </a:r>
          </a:p>
          <a:p>
            <a:r>
              <a:rPr lang="en-US" dirty="0" smtClean="0"/>
              <a:t>Federal Government Drought Declaration</a:t>
            </a:r>
          </a:p>
          <a:p>
            <a:pPr lvl="1"/>
            <a:r>
              <a:rPr lang="en-US" dirty="0" smtClean="0"/>
              <a:t>… as </a:t>
            </a:r>
            <a:r>
              <a:rPr lang="en-US" dirty="0"/>
              <a:t>reported in the U.S. Drought </a:t>
            </a:r>
            <a:r>
              <a:rPr lang="en-US" dirty="0" smtClean="0"/>
              <a:t>Monitor when </a:t>
            </a:r>
            <a:r>
              <a:rPr lang="en-US" dirty="0"/>
              <a:t>any portion of a county meets </a:t>
            </a:r>
            <a:r>
              <a:rPr lang="en-US" b="1" dirty="0"/>
              <a:t>the D2 (Severe Drought) drought intensity value for eight consecutive weeks</a:t>
            </a:r>
            <a:r>
              <a:rPr lang="en-US" dirty="0"/>
              <a:t>. A county that has a portion of its area in a drought intensity value of </a:t>
            </a:r>
            <a:r>
              <a:rPr lang="en-US" b="1" dirty="0"/>
              <a:t>D3 (Extreme Drought) or higher at any time during the growing season </a:t>
            </a:r>
            <a:r>
              <a:rPr lang="en-US" dirty="0"/>
              <a:t>also would be designated as a disaster area.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Which has greater impacts?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Iowa?</a:t>
            </a:r>
          </a:p>
          <a:p>
            <a:pPr lvl="1"/>
            <a:r>
              <a:rPr lang="en-US" dirty="0" smtClean="0"/>
              <a:t>Getting no precipitation between 1-14 July</a:t>
            </a:r>
          </a:p>
          <a:p>
            <a:pPr lvl="1"/>
            <a:r>
              <a:rPr lang="en-US" dirty="0" smtClean="0"/>
              <a:t>Getting no precipitation between 1-14 February</a:t>
            </a:r>
          </a:p>
          <a:p>
            <a:r>
              <a:rPr lang="en-US" dirty="0" smtClean="0"/>
              <a:t>For Lake Tahoe, CA?</a:t>
            </a:r>
          </a:p>
          <a:p>
            <a:pPr lvl="1"/>
            <a:r>
              <a:rPr lang="en-US" dirty="0" smtClean="0"/>
              <a:t>Getting no precipitation between 1-14 July</a:t>
            </a:r>
          </a:p>
          <a:p>
            <a:pPr lvl="1"/>
            <a:r>
              <a:rPr lang="en-US" dirty="0" smtClean="0"/>
              <a:t>Getting no precipitation between 1-14 </a:t>
            </a:r>
            <a:r>
              <a:rPr lang="en-US" dirty="0" smtClean="0"/>
              <a:t>February</a:t>
            </a:r>
          </a:p>
          <a:p>
            <a:r>
              <a:rPr lang="en-US" dirty="0" smtClean="0"/>
              <a:t>For Chicago Cubs?</a:t>
            </a:r>
          </a:p>
          <a:p>
            <a:pPr lvl="1"/>
            <a:r>
              <a:rPr lang="en-US" dirty="0" smtClean="0"/>
              <a:t>No World Series win since 1906</a:t>
            </a:r>
          </a:p>
          <a:p>
            <a:r>
              <a:rPr lang="en-US" dirty="0" smtClean="0"/>
              <a:t>For New York Yankees?</a:t>
            </a:r>
          </a:p>
          <a:p>
            <a:pPr lvl="1"/>
            <a:r>
              <a:rPr lang="en-US" dirty="0" smtClean="0"/>
              <a:t>No World Series win since 2009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8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Drough</a:t>
            </a:r>
            <a:r>
              <a:rPr lang="en-US" dirty="0" smtClean="0"/>
              <a:t>t Definition: </a:t>
            </a:r>
            <a:r>
              <a:rPr lang="en-US" dirty="0" smtClean="0"/>
              <a:t>Focus </a:t>
            </a:r>
            <a:r>
              <a:rPr lang="en-US" dirty="0" smtClean="0"/>
              <a:t>on Impacts.</a:t>
            </a:r>
            <a:endParaRPr lang="en-US" dirty="0"/>
          </a:p>
        </p:txBody>
      </p:sp>
      <p:pic>
        <p:nvPicPr>
          <p:cNvPr id="5" name="Picture 2" descr="http://media.mcclatchydc.com/smedia/2012/07/10/18/26/3ZXmf.WiPh.9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19200"/>
            <a:ext cx="4714875" cy="29337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5486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bloximages.chicago2.vip.townnews.com/qctimes.com/content/tncms/assets/v3/editorial/4/4a/44a8b7b2-d0e4-55a7-92e2-3a4a54fc175e/501dfe3c599e9.preview-62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4403"/>
            <a:ext cx="2931607" cy="1981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1.bp.blogspot.com/_gNcbZvhQqJg/Rp4iNlh6j5I/AAAAAAAAAOM/aTazb5VFhOI/s400/P1040226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299559"/>
            <a:ext cx="2395255" cy="179644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4669077" y="6260068"/>
            <a:ext cx="395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from National Drought Email List</a:t>
            </a:r>
            <a:endParaRPr lang="en-US" dirty="0"/>
          </a:p>
        </p:txBody>
      </p:sp>
      <p:pic>
        <p:nvPicPr>
          <p:cNvPr id="10" name="Picture 2" descr="http://thegazette.com/wp-content/uploads/2012/07/deadfish485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02" y="4267200"/>
            <a:ext cx="2961298" cy="1905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7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About 2012 Drought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9" y="152399"/>
            <a:ext cx="8635791" cy="66714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9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7515"/>
            <a:ext cx="8836721" cy="6598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1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95250"/>
            <a:ext cx="8401050" cy="66675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295400" y="2286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1988</a:t>
            </a:r>
            <a:endParaRPr lang="en-US" sz="3600" b="1" u="sng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295400" y="55626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2012</a:t>
            </a:r>
            <a:endParaRPr lang="en-US" sz="3600" b="1" u="sng" dirty="0"/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>
          <a:xfrm>
            <a:off x="4343400" y="1143000"/>
            <a:ext cx="0" cy="762000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>
            <a:off x="5715000" y="4343400"/>
            <a:ext cx="0" cy="762000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7620000" y="4343400"/>
            <a:ext cx="0" cy="762000"/>
          </a:xfrm>
          <a:prstGeom prst="straightConnector1">
            <a:avLst/>
          </a:prstGeom>
          <a:ln w="857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64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cbIrsJsQhbJYTZMlHhv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0oKgLgmdzYJsKxzkL7T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DvLGCWiJms33Mne3EV2z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xKjoo0Dwwbhd6Doiwc7u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6mfCZzIQBVnFX0ndxi5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1smr3Mh11fiqHQUgr6a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2tfZh3JLCgoR6LiI6FV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oCwU0kBTTvkwwUGY2zp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FP28CxTwZj0Kqyn9Pw0Yb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MygAEmoPsJEvEW9L03O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QqGoUiEPot6eAHloVlr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1smr3Mh11fiqHQUgr6a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IQrHALedJMTP3IJITvap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opmsqB8seOTcoe2tfSx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W9ZvuFUlBOiR3W4BlFSy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IzXyuQhkml77An6jFT44u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wvrGdYQh5YHxtctV7ty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Twa6oExRuTPrDt3OrWuj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HUREq6Ro7aRx7tb423fFX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awsR7qyp07hrBUv7zcK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H1zZRj1CpTmzmDDxw6j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CjY03wQ7U7EgR3HQpbtX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acS8ikmhyuQmPqi8yf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dL11KIndiq0oGUP3GAZ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52yRt2GEUpTYQm7J1Hf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nY4fg9AQVvphixYCinIPZ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5hbj0ypyOT1npzXxTgm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Vq4lZNzhCCBFmeUVqDq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4pwnZixvU3rMyVIeCc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7odSpNV8Fk2WtDWa4NpF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qF26oH3XIC4HgRvzqlLU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7A72k6aD7QigjF87nLmt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wVI8oGrhW8aKYRlTTQr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Dp40w3AYWwtJguge1Ahx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zUtRA2eoTpuhCGFy0vQ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HRFRI2MgEqiC96oginw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JTw1nzwjOIH5RvGKGDP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gfpe7VnnMbQEmPVhDtMB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3y6rln783Snh0VULrua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DW014EvUo1JZAkmK7dhob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wLc7BBDS1YrQbR7FA0g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oPaK2ELUaatHyu7jBdMPJ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xXPMrmeK8X7SfEfkchof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wsQ6U9hIk7RkDNdSkxW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DqLgZfzCgJLfgCKntOY2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PF1PTQOzpLcfc6yT8kZU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vSEexsUs5sHdRsxXovF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smHeuCy4qU8Lk9Y4OfOK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arSwNKp7VZsN3wW02Pm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Z0V1s7kXRjlvM1eefMo9M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V10PfJIE2tjrPw56iFG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E7rL2j0Gi9Rnprr1Y9Q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iViG7Dg7z0XumSotHpE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Uoh9n7ztvIu65OPL9ozj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5nty07nvwzVeLDyKsH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L61J4nbAkdBbjUFO6s5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aR3ccpVSj2sCBnxg20k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CzjE4DBxRghQV9GSaLF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rEoVjAVgzGfcjKJVjY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HihgPp4FfGrftSykhh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kLroAaQygMO3PClNnL7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auUcZCrnb7oxmwPSffe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DcEgcxUwFoAiBXunae7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ifOXvvRyv2gQIyJpU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W4VSnS40Y6hVxl0nzp0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fk6MPrOdqWgElbT57DN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ZVacI2k3EDaROALB2Db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FS0Puuin0hzjlbBCIMS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utmijvAamKgEficTxQ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jYIZSjsP4pSfJ33xqSU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ivfA0qUpTj22owtbbM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2HVjqPe2B2ZBbR2Jv9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CcTFpmFZsMWtsyEG05a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3MkB8rgEAZX55IpKpSn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FIou4O9aL0fC97kNdd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wntVhfFit5pP6CdEmr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PszhqBF9TL1Ib119wUu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cj0HAyQhjLJyx0m0P4C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OoqcDdUAWKrGgfgI16j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YDt0Mw5pQcWyvBgoVCm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IHG2BLYwPUHgkpcjHCOJ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7QJ6J73w0AbxpNICrnv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JIKErDaHfIr0vChFNYmj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mXctFjbZei4T71m4Fqlj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6ph6kLAx9A1nmMsYXQvf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VCvgjIiWYT0TRMbzZpo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RJFzBHsuN5YXtEA4sSe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nsVGMoR6RN0rLMBJ7Au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UTixYUXwsVSIlcDVV3D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X2SNtJLDJ81sy2nfpW8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z2qo5bFqQpGJWgEbreL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30FSLyGffAgg0jPHGRy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GTDBxFDGySQStPn4DzXi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MP57BevUAwRPmxLtE0M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S3MOOnAbQTs47Owq4pa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0EtPj9VXw7LYW2kMq8ko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nhqWXeVmZdvx28kY3qg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i9Rt5hZ2jUF2hbpmcG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tpZbss4T7LB2Zh5t8E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SZR8yHezRdcLFsuTPxYp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rec8hIynLbDSwZkjTmF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QeBCZfPQYuOYyDVqqw1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ytJDl6aicRrSoC1WTcY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7NVvzvDBKeZ4nYxEJiy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4xrGotW8wpVQ6NHuFkc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ZtfWSMNIVwNZJo3T6aE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8xSKXeDeIPnuyXqrAal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f3XGvnqdbOb3IYpN02Hq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13wIM43eo5vNHlxifAq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9wVrnMI01ym3WCZFE97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IznVYkD8Lj0yui7r98Z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f3gC7BQ0PPu2iyGq2kx0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QB7ncD3bZrE3VJqofhT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G39b0RU7S3fkvxWeqrw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bzHYSkfU7Ps7VYHP7lQk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PK89Z89pdGvaq10eDm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XBeP5sFztfU5IuLGDOQ0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E9CImslNIMB5vOtkkx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jCeisbJeG8QmAGtKi78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te9eNQzel6rJZvO2A0fH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6WXhphDfDCRY4B05rwc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03tWkHLulu4oLHXGel7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Z0SQuge7XnIeDb7DmDW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dUVpA8hhmVtDVUNsWWt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PnBGOLMFzrj6NFt95in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UGQj7KhRT93oPy1U6Dd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8U8M3SLobghlRZezh0w0v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Aw4eq2PPVdeLLIw4Sws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3YzMkODH3C6AxfZDkml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CetRKWEt2kqOs5FEH0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Fbah4eb6lsqWlkjt4G2z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UZQtE1p9OMRxe9mXljZd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aJNTXGFke7X0yhHtRq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fZEYVXH0FlbA7tmG1WJX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ckg1WpEjpVQXHg47U4u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D46tZELwCHoXdMzk39l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qsQzW1PeG8B3djy3hNh6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Bs76BD2c9bj5Ww0iU1pp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0LRDVXDCLY4e5S01BdINy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nwKkkdWvbA2U0quagur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ZkM1LAPCgCMcmg9DmroI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XEhhZH9NvYI3wpyismG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7O3d0D80CwnDm8KuB7t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uiKK44Y22m1ywsdLGwFv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T2qxXKy5RijkLtfy31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afd8riqYBuKIEidOfGV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397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On the 2012 Drought  and other items of interest</vt:lpstr>
      <vt:lpstr>Don’t like what you see? Do what this guy did!</vt:lpstr>
      <vt:lpstr>What is a Drought?</vt:lpstr>
      <vt:lpstr>Which has greater impacts?</vt:lpstr>
      <vt:lpstr>Drought Definition: Focus on Impacts.</vt:lpstr>
      <vt:lpstr>About 2012 Drought</vt:lpstr>
      <vt:lpstr>PowerPoint Presentation</vt:lpstr>
      <vt:lpstr>PowerPoint Presentation</vt:lpstr>
      <vt:lpstr>PowerPoint Presentation</vt:lpstr>
      <vt:lpstr>2012 Corn Yield By County</vt:lpstr>
      <vt:lpstr>Billion Dollar Rainfall?</vt:lpstr>
      <vt:lpstr>Carroll County</vt:lpstr>
      <vt:lpstr>Tama County</vt:lpstr>
      <vt:lpstr>Jackson County</vt:lpstr>
      <vt:lpstr>PowerPoint Presentation</vt:lpstr>
      <vt:lpstr>The lack of rain was not the only problem</vt:lpstr>
      <vt:lpstr>PowerPoint Presentation</vt:lpstr>
      <vt:lpstr>PowerPoint Presentation</vt:lpstr>
      <vt:lpstr>PowerPoint Presentation</vt:lpstr>
      <vt:lpstr>2012 Summary</vt:lpstr>
      <vt:lpstr>PowerPoint Presentation</vt:lpstr>
      <vt:lpstr>My Thoughts on 2013</vt:lpstr>
      <vt:lpstr>ISMMS001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Daryl Herzmann</cp:lastModifiedBy>
  <cp:revision>18</cp:revision>
  <dcterms:created xsi:type="dcterms:W3CDTF">2013-02-28T14:13:39Z</dcterms:created>
  <dcterms:modified xsi:type="dcterms:W3CDTF">2013-03-02T14:52:50Z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1n_6ZF2OBlhocV3aZgoZO7QEsEp_jBBHABauBFEYJfaI</vt:lpwstr>
  </property>
  <property fmtid="{D5CDD505-2E9C-101B-9397-08002B2CF9AE}" pid="4" name="Google.Documents.RevisionId">
    <vt:lpwstr>14686125201080185369</vt:lpwstr>
  </property>
  <property fmtid="{D5CDD505-2E9C-101B-9397-08002B2CF9AE}" pid="5" name="Google.Documents.PreviousRevisionId">
    <vt:lpwstr>15696387381593957374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